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0" r:id="rId4"/>
  </p:sldMasterIdLst>
  <p:notesMasterIdLst>
    <p:notesMasterId r:id="rId8"/>
  </p:notesMasterIdLst>
  <p:handoutMasterIdLst>
    <p:handoutMasterId r:id="rId9"/>
  </p:handoutMasterIdLst>
  <p:sldIdLst>
    <p:sldId id="265" r:id="rId5"/>
    <p:sldId id="267" r:id="rId6"/>
    <p:sldId id="268" r:id="rId7"/>
  </p:sldIdLst>
  <p:sldSz cx="9144000" cy="6858000" type="screen4x3"/>
  <p:notesSz cx="7077075" cy="90043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Estilo medio 2 - Énfasis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EB344D84-9AFB-497E-A393-DC336BA19D2E}" styleName="Estilo medio 3 - Énfasis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21E4AEA4-8DFA-4A89-87EB-49C32662AFE0}" styleName="Estilo medio 2 - Énfasis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7CE84F3-28C3-443E-9E96-99CF82512B78}" styleName="Estilo oscuro 1 - Énfasis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B301B821-A1FF-4177-AEE7-76D212191A09}" styleName="Estilo medio 1 - Énfasis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7DF18680-E054-41AD-8BC1-D1AEF772440D}" styleName="Estilo medio 2 - Énfasis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69012ECD-51FC-41F1-AA8D-1B2483CD663E}" styleName="Estilo claro 2 - Acento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A111915-BE36-4E01-A7E5-04B1672EAD32}" styleName="Estilo claro 2 - Acento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BDBED569-4797-4DF1-A0F4-6AAB3CD982D8}" styleName="Estilo claro 3 - Acento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72833802-FEF1-4C79-8D5D-14CF1EAF98D9}" styleName="Estilo claro 2 - Acento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2D5ABB26-0587-4C30-8999-92F81FD0307C}" styleName="Sin estilo ni cuadrícul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094" autoAdjust="0"/>
    <p:restoredTop sz="94601" autoAdjust="0"/>
  </p:normalViewPr>
  <p:slideViewPr>
    <p:cSldViewPr>
      <p:cViewPr varScale="1">
        <p:scale>
          <a:sx n="59" d="100"/>
          <a:sy n="59" d="100"/>
        </p:scale>
        <p:origin x="1368" y="5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handoutMaster" Target="handoutMasters/handout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Zelenia Rodriguez Morales" userId="656bb795-c52e-402a-add7-1fad664209b7" providerId="ADAL" clId="{FDAF0085-6A32-42FB-A441-6BBF607D6663}"/>
    <pc:docChg chg="modSld">
      <pc:chgData name="Zelenia Rodriguez Morales" userId="656bb795-c52e-402a-add7-1fad664209b7" providerId="ADAL" clId="{FDAF0085-6A32-42FB-A441-6BBF607D6663}" dt="2024-03-06T16:21:09.870" v="2" actId="20577"/>
      <pc:docMkLst>
        <pc:docMk/>
      </pc:docMkLst>
      <pc:sldChg chg="modSp mod">
        <pc:chgData name="Zelenia Rodriguez Morales" userId="656bb795-c52e-402a-add7-1fad664209b7" providerId="ADAL" clId="{FDAF0085-6A32-42FB-A441-6BBF607D6663}" dt="2024-03-06T16:20:56.094" v="1" actId="20577"/>
        <pc:sldMkLst>
          <pc:docMk/>
          <pc:sldMk cId="1942877869" sldId="265"/>
        </pc:sldMkLst>
        <pc:spChg chg="mod">
          <ac:chgData name="Zelenia Rodriguez Morales" userId="656bb795-c52e-402a-add7-1fad664209b7" providerId="ADAL" clId="{FDAF0085-6A32-42FB-A441-6BBF607D6663}" dt="2024-03-06T16:20:56.094" v="1" actId="20577"/>
          <ac:spMkLst>
            <pc:docMk/>
            <pc:sldMk cId="1942877869" sldId="265"/>
            <ac:spMk id="5" creationId="{00000000-0000-0000-0000-000000000000}"/>
          </ac:spMkLst>
        </pc:spChg>
      </pc:sldChg>
      <pc:sldChg chg="modSp mod">
        <pc:chgData name="Zelenia Rodriguez Morales" userId="656bb795-c52e-402a-add7-1fad664209b7" providerId="ADAL" clId="{FDAF0085-6A32-42FB-A441-6BBF607D6663}" dt="2024-03-06T16:21:09.870" v="2" actId="20577"/>
        <pc:sldMkLst>
          <pc:docMk/>
          <pc:sldMk cId="3761504542" sldId="267"/>
        </pc:sldMkLst>
        <pc:spChg chg="mod">
          <ac:chgData name="Zelenia Rodriguez Morales" userId="656bb795-c52e-402a-add7-1fad664209b7" providerId="ADAL" clId="{FDAF0085-6A32-42FB-A441-6BBF607D6663}" dt="2024-03-06T16:21:09.870" v="2" actId="20577"/>
          <ac:spMkLst>
            <pc:docMk/>
            <pc:sldMk cId="3761504542" sldId="267"/>
            <ac:spMk id="4" creationId="{7F71E9B1-BD13-412C-A7D6-9930D53BA2DE}"/>
          </ac:spMkLst>
        </pc:spChg>
      </pc:sldChg>
    </pc:docChg>
  </pc:docChgLst>
  <pc:docChgLst>
    <pc:chgData name="Zelenia Rodriguez Morales" userId="656bb795-c52e-402a-add7-1fad664209b7" providerId="ADAL" clId="{D999E548-105C-4EEF-8945-2FA48BDBD29E}"/>
    <pc:docChg chg="modSld">
      <pc:chgData name="Zelenia Rodriguez Morales" userId="656bb795-c52e-402a-add7-1fad664209b7" providerId="ADAL" clId="{D999E548-105C-4EEF-8945-2FA48BDBD29E}" dt="2024-04-22T18:26:41.168" v="3" actId="20577"/>
      <pc:docMkLst>
        <pc:docMk/>
      </pc:docMkLst>
      <pc:sldChg chg="modSp mod">
        <pc:chgData name="Zelenia Rodriguez Morales" userId="656bb795-c52e-402a-add7-1fad664209b7" providerId="ADAL" clId="{D999E548-105C-4EEF-8945-2FA48BDBD29E}" dt="2024-04-22T18:26:41.168" v="3" actId="20577"/>
        <pc:sldMkLst>
          <pc:docMk/>
          <pc:sldMk cId="1942877869" sldId="265"/>
        </pc:sldMkLst>
        <pc:spChg chg="mod">
          <ac:chgData name="Zelenia Rodriguez Morales" userId="656bb795-c52e-402a-add7-1fad664209b7" providerId="ADAL" clId="{D999E548-105C-4EEF-8945-2FA48BDBD29E}" dt="2024-04-22T18:26:41.168" v="3" actId="20577"/>
          <ac:spMkLst>
            <pc:docMk/>
            <pc:sldMk cId="1942877869" sldId="265"/>
            <ac:spMk id="6"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1" y="0"/>
            <a:ext cx="3066733" cy="450215"/>
          </a:xfrm>
          <a:prstGeom prst="rect">
            <a:avLst/>
          </a:prstGeom>
        </p:spPr>
        <p:txBody>
          <a:bodyPr vert="horz" lIns="94046" tIns="47023" rIns="94046" bIns="47023" rtlCol="0"/>
          <a:lstStyle>
            <a:lvl1pPr algn="l">
              <a:defRPr sz="1200"/>
            </a:lvl1pPr>
          </a:lstStyle>
          <a:p>
            <a:r>
              <a:rPr lang="es-CR"/>
              <a:t>Primer Estado de los Derechos Humanos de las Mujeres. 2011</a:t>
            </a:r>
            <a:endParaRPr lang="es-ES"/>
          </a:p>
        </p:txBody>
      </p:sp>
      <p:sp>
        <p:nvSpPr>
          <p:cNvPr id="3" name="2 Marcador de fecha"/>
          <p:cNvSpPr>
            <a:spLocks noGrp="1"/>
          </p:cNvSpPr>
          <p:nvPr>
            <p:ph type="dt" sz="quarter" idx="1"/>
          </p:nvPr>
        </p:nvSpPr>
        <p:spPr>
          <a:xfrm>
            <a:off x="4008706" y="0"/>
            <a:ext cx="3066733" cy="450215"/>
          </a:xfrm>
          <a:prstGeom prst="rect">
            <a:avLst/>
          </a:prstGeom>
        </p:spPr>
        <p:txBody>
          <a:bodyPr vert="horz" lIns="94046" tIns="47023" rIns="94046" bIns="47023" rtlCol="0"/>
          <a:lstStyle>
            <a:lvl1pPr algn="r">
              <a:defRPr sz="1200"/>
            </a:lvl1pPr>
          </a:lstStyle>
          <a:p>
            <a:fld id="{5F1682A0-6F3C-4D91-BDDC-9053EC675C20}" type="datetimeFigureOut">
              <a:rPr lang="es-ES" smtClean="0"/>
              <a:pPr/>
              <a:t>22/04/2024</a:t>
            </a:fld>
            <a:endParaRPr lang="es-ES"/>
          </a:p>
        </p:txBody>
      </p:sp>
      <p:sp>
        <p:nvSpPr>
          <p:cNvPr id="4" name="3 Marcador de pie de página"/>
          <p:cNvSpPr>
            <a:spLocks noGrp="1"/>
          </p:cNvSpPr>
          <p:nvPr>
            <p:ph type="ftr" sz="quarter" idx="2"/>
          </p:nvPr>
        </p:nvSpPr>
        <p:spPr>
          <a:xfrm>
            <a:off x="1" y="8552523"/>
            <a:ext cx="3066733" cy="450215"/>
          </a:xfrm>
          <a:prstGeom prst="rect">
            <a:avLst/>
          </a:prstGeom>
        </p:spPr>
        <p:txBody>
          <a:bodyPr vert="horz" lIns="94046" tIns="47023" rIns="94046" bIns="47023" rtlCol="0" anchor="b"/>
          <a:lstStyle>
            <a:lvl1pPr algn="l">
              <a:defRPr sz="1200"/>
            </a:lvl1pPr>
          </a:lstStyle>
          <a:p>
            <a:endParaRPr lang="es-ES"/>
          </a:p>
        </p:txBody>
      </p:sp>
      <p:sp>
        <p:nvSpPr>
          <p:cNvPr id="5" name="4 Marcador de número de diapositiva"/>
          <p:cNvSpPr>
            <a:spLocks noGrp="1"/>
          </p:cNvSpPr>
          <p:nvPr>
            <p:ph type="sldNum" sz="quarter" idx="3"/>
          </p:nvPr>
        </p:nvSpPr>
        <p:spPr>
          <a:xfrm>
            <a:off x="4008706" y="8552523"/>
            <a:ext cx="3066733" cy="450215"/>
          </a:xfrm>
          <a:prstGeom prst="rect">
            <a:avLst/>
          </a:prstGeom>
        </p:spPr>
        <p:txBody>
          <a:bodyPr vert="horz" lIns="94046" tIns="47023" rIns="94046" bIns="47023" rtlCol="0" anchor="b"/>
          <a:lstStyle>
            <a:lvl1pPr algn="r">
              <a:defRPr sz="1200"/>
            </a:lvl1pPr>
          </a:lstStyle>
          <a:p>
            <a:fld id="{16EE68D8-4483-4C48-BA43-6EF566B989B7}" type="slidenum">
              <a:rPr lang="es-ES" smtClean="0"/>
              <a:pPr/>
              <a:t>‹Nº›</a:t>
            </a:fld>
            <a:endParaRPr lang="es-ES"/>
          </a:p>
        </p:txBody>
      </p:sp>
    </p:spTree>
    <p:extLst>
      <p:ext uri="{BB962C8B-B14F-4D97-AF65-F5344CB8AC3E}">
        <p14:creationId xmlns:p14="http://schemas.microsoft.com/office/powerpoint/2010/main" val="1715183141"/>
      </p:ext>
    </p:extLst>
  </p:cSld>
  <p:clrMap bg1="lt1" tx1="dk1" bg2="lt2" tx2="dk2" accent1="accent1" accent2="accent2" accent3="accent3" accent4="accent4" accent5="accent5" accent6="accent6" hlink="hlink" folHlink="folHlink"/>
  <p:hf sldNum="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1" y="0"/>
            <a:ext cx="3066733" cy="450215"/>
          </a:xfrm>
          <a:prstGeom prst="rect">
            <a:avLst/>
          </a:prstGeom>
        </p:spPr>
        <p:txBody>
          <a:bodyPr vert="horz" lIns="94046" tIns="47023" rIns="94046" bIns="47023" rtlCol="0"/>
          <a:lstStyle>
            <a:lvl1pPr algn="l">
              <a:defRPr sz="1200"/>
            </a:lvl1pPr>
          </a:lstStyle>
          <a:p>
            <a:r>
              <a:rPr lang="es-CR"/>
              <a:t>Primer Estado de los Derechos Humanos de las Mujeres. 2011</a:t>
            </a:r>
            <a:endParaRPr lang="es-ES"/>
          </a:p>
        </p:txBody>
      </p:sp>
      <p:sp>
        <p:nvSpPr>
          <p:cNvPr id="3" name="2 Marcador de fecha"/>
          <p:cNvSpPr>
            <a:spLocks noGrp="1"/>
          </p:cNvSpPr>
          <p:nvPr>
            <p:ph type="dt" idx="1"/>
          </p:nvPr>
        </p:nvSpPr>
        <p:spPr>
          <a:xfrm>
            <a:off x="4008706" y="0"/>
            <a:ext cx="3066733" cy="450215"/>
          </a:xfrm>
          <a:prstGeom prst="rect">
            <a:avLst/>
          </a:prstGeom>
        </p:spPr>
        <p:txBody>
          <a:bodyPr vert="horz" lIns="94046" tIns="47023" rIns="94046" bIns="47023" rtlCol="0"/>
          <a:lstStyle>
            <a:lvl1pPr algn="r">
              <a:defRPr sz="1200"/>
            </a:lvl1pPr>
          </a:lstStyle>
          <a:p>
            <a:fld id="{168F2BDE-FAED-48F5-9744-495B70602B05}" type="datetimeFigureOut">
              <a:rPr lang="es-ES" smtClean="0"/>
              <a:pPr/>
              <a:t>22/04/2024</a:t>
            </a:fld>
            <a:endParaRPr lang="es-ES"/>
          </a:p>
        </p:txBody>
      </p:sp>
      <p:sp>
        <p:nvSpPr>
          <p:cNvPr id="4" name="3 Marcador de imagen de diapositiva"/>
          <p:cNvSpPr>
            <a:spLocks noGrp="1" noRot="1" noChangeAspect="1"/>
          </p:cNvSpPr>
          <p:nvPr>
            <p:ph type="sldImg" idx="2"/>
          </p:nvPr>
        </p:nvSpPr>
        <p:spPr>
          <a:xfrm>
            <a:off x="1287463" y="674688"/>
            <a:ext cx="4502150" cy="3376612"/>
          </a:xfrm>
          <a:prstGeom prst="rect">
            <a:avLst/>
          </a:prstGeom>
          <a:noFill/>
          <a:ln w="12700">
            <a:solidFill>
              <a:prstClr val="black"/>
            </a:solidFill>
          </a:ln>
        </p:spPr>
        <p:txBody>
          <a:bodyPr vert="horz" lIns="94046" tIns="47023" rIns="94046" bIns="47023" rtlCol="0" anchor="ctr"/>
          <a:lstStyle/>
          <a:p>
            <a:endParaRPr lang="es-ES"/>
          </a:p>
        </p:txBody>
      </p:sp>
      <p:sp>
        <p:nvSpPr>
          <p:cNvPr id="5" name="4 Marcador de notas"/>
          <p:cNvSpPr>
            <a:spLocks noGrp="1"/>
          </p:cNvSpPr>
          <p:nvPr>
            <p:ph type="body" sz="quarter" idx="3"/>
          </p:nvPr>
        </p:nvSpPr>
        <p:spPr>
          <a:xfrm>
            <a:off x="707708" y="4277043"/>
            <a:ext cx="5661660" cy="4051935"/>
          </a:xfrm>
          <a:prstGeom prst="rect">
            <a:avLst/>
          </a:prstGeom>
        </p:spPr>
        <p:txBody>
          <a:bodyPr vert="horz" lIns="94046" tIns="47023" rIns="94046" bIns="47023"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5 Marcador de pie de página"/>
          <p:cNvSpPr>
            <a:spLocks noGrp="1"/>
          </p:cNvSpPr>
          <p:nvPr>
            <p:ph type="ftr" sz="quarter" idx="4"/>
          </p:nvPr>
        </p:nvSpPr>
        <p:spPr>
          <a:xfrm>
            <a:off x="1" y="8552523"/>
            <a:ext cx="3066733" cy="450215"/>
          </a:xfrm>
          <a:prstGeom prst="rect">
            <a:avLst/>
          </a:prstGeom>
        </p:spPr>
        <p:txBody>
          <a:bodyPr vert="horz" lIns="94046" tIns="47023" rIns="94046" bIns="47023"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4008706" y="8552523"/>
            <a:ext cx="3066733" cy="450215"/>
          </a:xfrm>
          <a:prstGeom prst="rect">
            <a:avLst/>
          </a:prstGeom>
        </p:spPr>
        <p:txBody>
          <a:bodyPr vert="horz" lIns="94046" tIns="47023" rIns="94046" bIns="47023" rtlCol="0" anchor="b"/>
          <a:lstStyle>
            <a:lvl1pPr algn="r">
              <a:defRPr sz="1200"/>
            </a:lvl1pPr>
          </a:lstStyle>
          <a:p>
            <a:fld id="{D4EDF23C-33F5-4306-B38C-D3509D5457A8}" type="slidenum">
              <a:rPr lang="es-ES" smtClean="0"/>
              <a:pPr/>
              <a:t>‹Nº›</a:t>
            </a:fld>
            <a:endParaRPr lang="es-ES"/>
          </a:p>
        </p:txBody>
      </p:sp>
    </p:spTree>
    <p:extLst>
      <p:ext uri="{BB962C8B-B14F-4D97-AF65-F5344CB8AC3E}">
        <p14:creationId xmlns:p14="http://schemas.microsoft.com/office/powerpoint/2010/main" val="733205268"/>
      </p:ext>
    </p:extLst>
  </p:cSld>
  <p:clrMap bg1="lt1" tx1="dk1" bg2="lt2" tx2="dk2" accent1="accent1" accent2="accent2" accent3="accent3" accent4="accent4" accent5="accent5" accent6="accent6" hlink="hlink" folHlink="folHlink"/>
  <p:hf sldNum="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FF73E0A0-7D74-4240-9CD1-15CB0F9B4FC8}" type="datetimeFigureOut">
              <a:rPr lang="es-ES" smtClean="0"/>
              <a:pPr/>
              <a:t>22/04/2024</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E09BFC79-E0F1-4E24-802E-F3045F99B537}" type="slidenum">
              <a:rPr lang="es-ES" smtClean="0"/>
              <a:pPr/>
              <a:t>‹Nº›</a:t>
            </a:fld>
            <a:endParaRPr lang="es-E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286581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FF73E0A0-7D74-4240-9CD1-15CB0F9B4FC8}" type="datetimeFigureOut">
              <a:rPr lang="es-ES" smtClean="0"/>
              <a:pPr/>
              <a:t>22/04/2024</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E09BFC79-E0F1-4E24-802E-F3045F99B537}" type="slidenum">
              <a:rPr lang="es-ES" smtClean="0"/>
              <a:pPr/>
              <a:t>‹Nº›</a:t>
            </a:fld>
            <a:endParaRPr lang="es-ES"/>
          </a:p>
        </p:txBody>
      </p:sp>
    </p:spTree>
    <p:extLst>
      <p:ext uri="{BB962C8B-B14F-4D97-AF65-F5344CB8AC3E}">
        <p14:creationId xmlns:p14="http://schemas.microsoft.com/office/powerpoint/2010/main" val="27814913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FF73E0A0-7D74-4240-9CD1-15CB0F9B4FC8}" type="datetimeFigureOut">
              <a:rPr lang="es-ES" smtClean="0"/>
              <a:pPr/>
              <a:t>22/04/2024</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E09BFC79-E0F1-4E24-802E-F3045F99B537}" type="slidenum">
              <a:rPr lang="es-ES" smtClean="0"/>
              <a:pPr/>
              <a:t>‹Nº›</a:t>
            </a:fld>
            <a:endParaRPr lang="es-ES"/>
          </a:p>
        </p:txBody>
      </p:sp>
    </p:spTree>
    <p:extLst>
      <p:ext uri="{BB962C8B-B14F-4D97-AF65-F5344CB8AC3E}">
        <p14:creationId xmlns:p14="http://schemas.microsoft.com/office/powerpoint/2010/main" val="9646059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FF73E0A0-7D74-4240-9CD1-15CB0F9B4FC8}" type="datetimeFigureOut">
              <a:rPr lang="es-ES" smtClean="0"/>
              <a:pPr/>
              <a:t>22/04/2024</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E09BFC79-E0F1-4E24-802E-F3045F99B537}" type="slidenum">
              <a:rPr lang="es-ES" smtClean="0"/>
              <a:pPr/>
              <a:t>‹Nº›</a:t>
            </a:fld>
            <a:endParaRPr lang="es-ES"/>
          </a:p>
        </p:txBody>
      </p:sp>
    </p:spTree>
    <p:extLst>
      <p:ext uri="{BB962C8B-B14F-4D97-AF65-F5344CB8AC3E}">
        <p14:creationId xmlns:p14="http://schemas.microsoft.com/office/powerpoint/2010/main" val="4227472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FF73E0A0-7D74-4240-9CD1-15CB0F9B4FC8}" type="datetimeFigureOut">
              <a:rPr lang="es-ES" smtClean="0"/>
              <a:pPr/>
              <a:t>22/04/2024</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E09BFC79-E0F1-4E24-802E-F3045F99B537}" type="slidenum">
              <a:rPr lang="es-ES" smtClean="0"/>
              <a:pPr/>
              <a:t>‹Nº›</a:t>
            </a:fld>
            <a:endParaRPr lang="es-E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140478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FF73E0A0-7D74-4240-9CD1-15CB0F9B4FC8}" type="datetimeFigureOut">
              <a:rPr lang="es-ES" smtClean="0"/>
              <a:pPr/>
              <a:t>22/04/2024</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E09BFC79-E0F1-4E24-802E-F3045F99B537}" type="slidenum">
              <a:rPr lang="es-ES" smtClean="0"/>
              <a:pPr/>
              <a:t>‹Nº›</a:t>
            </a:fld>
            <a:endParaRPr lang="es-ES"/>
          </a:p>
        </p:txBody>
      </p:sp>
    </p:spTree>
    <p:extLst>
      <p:ext uri="{BB962C8B-B14F-4D97-AF65-F5344CB8AC3E}">
        <p14:creationId xmlns:p14="http://schemas.microsoft.com/office/powerpoint/2010/main" val="39756251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Content Placeholder 3"/>
          <p:cNvSpPr>
            <a:spLocks noGrp="1"/>
          </p:cNvSpPr>
          <p:nvPr>
            <p:ph sz="half" idx="2"/>
          </p:nvPr>
        </p:nvSpPr>
        <p:spPr>
          <a:xfrm>
            <a:off x="822960" y="2582334"/>
            <a:ext cx="3703320" cy="3286760"/>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Content Placeholder 5"/>
          <p:cNvSpPr>
            <a:spLocks noGrp="1"/>
          </p:cNvSpPr>
          <p:nvPr>
            <p:ph sz="quarter" idx="4"/>
          </p:nvPr>
        </p:nvSpPr>
        <p:spPr>
          <a:xfrm>
            <a:off x="4663440" y="2582334"/>
            <a:ext cx="3703320" cy="3286760"/>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FF73E0A0-7D74-4240-9CD1-15CB0F9B4FC8}" type="datetimeFigureOut">
              <a:rPr lang="es-ES" smtClean="0"/>
              <a:pPr/>
              <a:t>22/04/2024</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E09BFC79-E0F1-4E24-802E-F3045F99B537}" type="slidenum">
              <a:rPr lang="es-ES" smtClean="0"/>
              <a:pPr/>
              <a:t>‹Nº›</a:t>
            </a:fld>
            <a:endParaRPr lang="es-ES"/>
          </a:p>
        </p:txBody>
      </p:sp>
    </p:spTree>
    <p:extLst>
      <p:ext uri="{BB962C8B-B14F-4D97-AF65-F5344CB8AC3E}">
        <p14:creationId xmlns:p14="http://schemas.microsoft.com/office/powerpoint/2010/main" val="17871304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FF73E0A0-7D74-4240-9CD1-15CB0F9B4FC8}" type="datetimeFigureOut">
              <a:rPr lang="es-ES" smtClean="0"/>
              <a:pPr/>
              <a:t>22/04/2024</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E09BFC79-E0F1-4E24-802E-F3045F99B537}" type="slidenum">
              <a:rPr lang="es-ES" smtClean="0"/>
              <a:pPr/>
              <a:t>‹Nº›</a:t>
            </a:fld>
            <a:endParaRPr lang="es-ES"/>
          </a:p>
        </p:txBody>
      </p:sp>
    </p:spTree>
    <p:extLst>
      <p:ext uri="{BB962C8B-B14F-4D97-AF65-F5344CB8AC3E}">
        <p14:creationId xmlns:p14="http://schemas.microsoft.com/office/powerpoint/2010/main" val="13883063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FF73E0A0-7D74-4240-9CD1-15CB0F9B4FC8}" type="datetimeFigureOut">
              <a:rPr lang="es-ES" smtClean="0"/>
              <a:pPr/>
              <a:t>22/04/2024</a:t>
            </a:fld>
            <a:endParaRPr lang="es-E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s-ES"/>
          </a:p>
        </p:txBody>
      </p:sp>
      <p:sp>
        <p:nvSpPr>
          <p:cNvPr id="9" name="Slide Number Placeholder 8"/>
          <p:cNvSpPr>
            <a:spLocks noGrp="1"/>
          </p:cNvSpPr>
          <p:nvPr>
            <p:ph type="sldNum" sz="quarter" idx="12"/>
          </p:nvPr>
        </p:nvSpPr>
        <p:spPr/>
        <p:txBody>
          <a:bodyPr/>
          <a:lstStyle/>
          <a:p>
            <a:fld id="{E09BFC79-E0F1-4E24-802E-F3045F99B537}" type="slidenum">
              <a:rPr lang="es-ES" smtClean="0"/>
              <a:pPr/>
              <a:t>‹Nº›</a:t>
            </a:fld>
            <a:endParaRPr lang="es-ES"/>
          </a:p>
        </p:txBody>
      </p:sp>
    </p:spTree>
    <p:extLst>
      <p:ext uri="{BB962C8B-B14F-4D97-AF65-F5344CB8AC3E}">
        <p14:creationId xmlns:p14="http://schemas.microsoft.com/office/powerpoint/2010/main" val="31495041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s-ES"/>
              <a:t>Haga clic para modificar el estilo de título del patrón</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FF73E0A0-7D74-4240-9CD1-15CB0F9B4FC8}" type="datetimeFigureOut">
              <a:rPr lang="es-ES" smtClean="0"/>
              <a:pPr/>
              <a:t>22/04/2024</a:t>
            </a:fld>
            <a:endParaRPr lang="es-ES"/>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es-E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E09BFC79-E0F1-4E24-802E-F3045F99B537}" type="slidenum">
              <a:rPr lang="es-ES" smtClean="0"/>
              <a:pPr/>
              <a:t>‹Nº›</a:t>
            </a:fld>
            <a:endParaRPr lang="es-ES"/>
          </a:p>
        </p:txBody>
      </p:sp>
    </p:spTree>
    <p:extLst>
      <p:ext uri="{BB962C8B-B14F-4D97-AF65-F5344CB8AC3E}">
        <p14:creationId xmlns:p14="http://schemas.microsoft.com/office/powerpoint/2010/main" val="26841039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12" y="0"/>
            <a:ext cx="9143989"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FF73E0A0-7D74-4240-9CD1-15CB0F9B4FC8}" type="datetimeFigureOut">
              <a:rPr lang="es-ES" smtClean="0"/>
              <a:pPr/>
              <a:t>22/04/2024</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E09BFC79-E0F1-4E24-802E-F3045F99B537}" type="slidenum">
              <a:rPr lang="es-ES" smtClean="0"/>
              <a:pPr/>
              <a:t>‹Nº›</a:t>
            </a:fld>
            <a:endParaRPr lang="es-ES"/>
          </a:p>
        </p:txBody>
      </p:sp>
    </p:spTree>
    <p:extLst>
      <p:ext uri="{BB962C8B-B14F-4D97-AF65-F5344CB8AC3E}">
        <p14:creationId xmlns:p14="http://schemas.microsoft.com/office/powerpoint/2010/main" val="19979501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FF73E0A0-7D74-4240-9CD1-15CB0F9B4FC8}" type="datetimeFigureOut">
              <a:rPr lang="es-ES" smtClean="0"/>
              <a:pPr/>
              <a:t>22/04/2024</a:t>
            </a:fld>
            <a:endParaRPr lang="es-ES"/>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s-ES"/>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E09BFC79-E0F1-4E24-802E-F3045F99B537}" type="slidenum">
              <a:rPr lang="es-ES" smtClean="0"/>
              <a:pPr/>
              <a:t>‹Nº›</a:t>
            </a:fld>
            <a:endParaRPr lang="es-ES"/>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85616223"/>
      </p:ext>
    </p:extLst>
  </p:cSld>
  <p:clrMap bg1="lt1" tx1="dk1" bg2="lt2" tx2="dk2" accent1="accent1" accent2="accent2" accent3="accent3" accent4="accent4" accent5="accent5" accent6="accent6" hlink="hlink" folHlink="folHlink"/>
  <p:sldLayoutIdLst>
    <p:sldLayoutId id="2147483811" r:id="rId1"/>
    <p:sldLayoutId id="2147483812" r:id="rId2"/>
    <p:sldLayoutId id="2147483813" r:id="rId3"/>
    <p:sldLayoutId id="2147483814" r:id="rId4"/>
    <p:sldLayoutId id="2147483815" r:id="rId5"/>
    <p:sldLayoutId id="2147483816" r:id="rId6"/>
    <p:sldLayoutId id="2147483817" r:id="rId7"/>
    <p:sldLayoutId id="2147483818" r:id="rId8"/>
    <p:sldLayoutId id="2147483819" r:id="rId9"/>
    <p:sldLayoutId id="2147483820" r:id="rId10"/>
    <p:sldLayoutId id="214748382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www.inmu.go.cr/" TargetMode="Externa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txBox="1">
            <a:spLocks/>
          </p:cNvSpPr>
          <p:nvPr/>
        </p:nvSpPr>
        <p:spPr>
          <a:xfrm>
            <a:off x="1862044" y="1172438"/>
            <a:ext cx="5059871" cy="1207121"/>
          </a:xfrm>
          <a:prstGeom prst="rect">
            <a:avLst/>
          </a:prstGeom>
        </p:spPr>
        <p:txBody>
          <a:bodyPr>
            <a:no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r>
              <a:rPr lang="es-CR" sz="2100" dirty="0">
                <a:solidFill>
                  <a:schemeClr val="tx1"/>
                </a:solidFill>
                <a:effectLst>
                  <a:outerShdw blurRad="38100" dist="38100" dir="2700000" algn="tl">
                    <a:srgbClr val="000000">
                      <a:alpha val="43137"/>
                    </a:srgbClr>
                  </a:outerShdw>
                </a:effectLst>
                <a:latin typeface="+mn-lt"/>
              </a:rPr>
              <a:t>Convocatoria abierta </a:t>
            </a:r>
          </a:p>
          <a:p>
            <a:pPr algn="ctr"/>
            <a:r>
              <a:rPr lang="es-CR" sz="2100" dirty="0">
                <a:solidFill>
                  <a:schemeClr val="tx1"/>
                </a:solidFill>
                <a:effectLst>
                  <a:outerShdw blurRad="38100" dist="38100" dir="2700000" algn="tl">
                    <a:srgbClr val="000000">
                      <a:alpha val="43137"/>
                    </a:srgbClr>
                  </a:outerShdw>
                </a:effectLst>
                <a:latin typeface="+mn-lt"/>
              </a:rPr>
              <a:t>RECONOCIMIENTO DE INGRESO A LA GALERÍA DE LAS MUJERES DEL INSTITUTO NACIONAL DE LAS MUJERES - INAMU</a:t>
            </a:r>
          </a:p>
        </p:txBody>
      </p:sp>
      <p:sp>
        <p:nvSpPr>
          <p:cNvPr id="5" name="CuadroTexto 4"/>
          <p:cNvSpPr txBox="1"/>
          <p:nvPr/>
        </p:nvSpPr>
        <p:spPr>
          <a:xfrm>
            <a:off x="395536" y="2574449"/>
            <a:ext cx="8352928" cy="3739485"/>
          </a:xfrm>
          <a:prstGeom prst="rect">
            <a:avLst/>
          </a:prstGeom>
          <a:noFill/>
        </p:spPr>
        <p:txBody>
          <a:bodyPr wrap="square" rtlCol="0">
            <a:spAutoFit/>
          </a:bodyPr>
          <a:lstStyle/>
          <a:p>
            <a:pPr marL="342900" indent="-342900" algn="just">
              <a:buFont typeface="+mj-lt"/>
              <a:buAutoNum type="arabicPeriod"/>
            </a:pPr>
            <a:r>
              <a:rPr lang="es-CR" sz="1700" dirty="0"/>
              <a:t>El Instituto Nacional de las Mujeres abre la convocatoria para participar en el Reconocimiento para ingresar a la Galería de las Mujeres del Instituto Nacional de las Mujeres </a:t>
            </a:r>
            <a:r>
              <a:rPr lang="es-CR" sz="1700" i="1" dirty="0"/>
              <a:t>(Edición 2025).</a:t>
            </a:r>
          </a:p>
          <a:p>
            <a:pPr marL="342900" indent="-342900" algn="just">
              <a:buFont typeface="+mj-lt"/>
              <a:buAutoNum type="arabicPeriod"/>
            </a:pPr>
            <a:endParaRPr lang="es-CR" sz="1700" dirty="0"/>
          </a:p>
          <a:p>
            <a:pPr marL="342900" indent="-342900" algn="just">
              <a:buFont typeface="+mj-lt"/>
              <a:buAutoNum type="arabicPeriod"/>
            </a:pPr>
            <a:r>
              <a:rPr lang="es-CR" sz="1700" dirty="0"/>
              <a:t>Pueden </a:t>
            </a:r>
            <a:r>
              <a:rPr lang="es-MX" sz="1600" dirty="0"/>
              <a:t>proponer candidaturas a la Galería de las Mujeres toda persona física o jurídica.</a:t>
            </a:r>
          </a:p>
          <a:p>
            <a:pPr marL="342900" indent="-342900" algn="just">
              <a:buFont typeface="+mj-lt"/>
              <a:buAutoNum type="arabicPeriod"/>
            </a:pPr>
            <a:endParaRPr lang="es-MX" sz="1600" dirty="0"/>
          </a:p>
          <a:p>
            <a:pPr marL="342900" indent="-342900" algn="just">
              <a:buFont typeface="+mj-lt"/>
              <a:buAutoNum type="arabicPeriod"/>
            </a:pPr>
            <a:r>
              <a:rPr lang="es-CR" sz="1700" dirty="0"/>
              <a:t>Para conocer los requisitos de participación y detalles sobre el Reconocimiento de ingreso a la Galería de las Mujeres, favor ingresar al portal web </a:t>
            </a:r>
            <a:r>
              <a:rPr lang="es-CR" sz="1700" dirty="0">
                <a:hlinkClick r:id="rId2"/>
              </a:rPr>
              <a:t>www.inamu.go.cr</a:t>
            </a:r>
            <a:r>
              <a:rPr lang="es-CR" sz="1700" dirty="0"/>
              <a:t> o bien, comunicarse al teléfono 2527- 8452, en horario de lunes a viernes de 9:00 a.m. a 3:00 p.m.</a:t>
            </a:r>
          </a:p>
          <a:p>
            <a:pPr marL="342900" indent="-342900" algn="just">
              <a:buFont typeface="+mj-lt"/>
              <a:buAutoNum type="arabicPeriod"/>
            </a:pPr>
            <a:endParaRPr lang="es-CR" sz="1700" dirty="0"/>
          </a:p>
          <a:p>
            <a:pPr marL="342900" indent="-342900" algn="just">
              <a:buFont typeface="+mj-lt"/>
              <a:buAutoNum type="arabicPeriod"/>
            </a:pPr>
            <a:r>
              <a:rPr lang="es-CR" sz="1700" dirty="0"/>
              <a:t>La documentación se puede presentar en las oficinas centrales del INAMU, ubicadas al costado oeste del Mall San Pedro, Edificio Sigma o al correo electrónico: cgm@inamu.go.cr</a:t>
            </a:r>
          </a:p>
        </p:txBody>
      </p:sp>
      <p:sp>
        <p:nvSpPr>
          <p:cNvPr id="6" name="CuadroTexto 5"/>
          <p:cNvSpPr txBox="1"/>
          <p:nvPr/>
        </p:nvSpPr>
        <p:spPr>
          <a:xfrm>
            <a:off x="1115616" y="6428751"/>
            <a:ext cx="6336704" cy="369332"/>
          </a:xfrm>
          <a:prstGeom prst="rect">
            <a:avLst/>
          </a:prstGeom>
          <a:noFill/>
        </p:spPr>
        <p:txBody>
          <a:bodyPr wrap="square" rtlCol="0">
            <a:spAutoFit/>
          </a:bodyPr>
          <a:lstStyle/>
          <a:p>
            <a:pPr algn="ctr"/>
            <a:r>
              <a:rPr lang="es-CR" b="1" dirty="0"/>
              <a:t>La fecha de inscripción es del 1 de abril al 31 de mayo de 2024</a:t>
            </a:r>
            <a:r>
              <a:rPr lang="es-CR" dirty="0"/>
              <a:t>.</a:t>
            </a:r>
          </a:p>
        </p:txBody>
      </p:sp>
      <p:pic>
        <p:nvPicPr>
          <p:cNvPr id="8" name="Imagen 7" descr="Imagen en blanco y negro de una persona con los ojos cerrados&#10;&#10;Descripción generada automáticamente con confianza media">
            <a:extLst>
              <a:ext uri="{FF2B5EF4-FFF2-40B4-BE49-F238E27FC236}">
                <a16:creationId xmlns:a16="http://schemas.microsoft.com/office/drawing/2014/main" id="{11E88165-FF08-4495-BEE0-6DF99EB36DC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96044" y="15196"/>
            <a:ext cx="4320480" cy="108012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pic>
        <p:nvPicPr>
          <p:cNvPr id="1027" name="Picture 3">
            <a:extLst>
              <a:ext uri="{FF2B5EF4-FFF2-40B4-BE49-F238E27FC236}">
                <a16:creationId xmlns:a16="http://schemas.microsoft.com/office/drawing/2014/main" id="{2AEABE68-CF5E-5129-5EB3-7D4FC1B4816D}"/>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84785" y="277362"/>
            <a:ext cx="4135189" cy="7129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428778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p:cNvSpPr txBox="1"/>
          <p:nvPr/>
        </p:nvSpPr>
        <p:spPr>
          <a:xfrm>
            <a:off x="197768" y="6446062"/>
            <a:ext cx="8748464" cy="523220"/>
          </a:xfrm>
          <a:prstGeom prst="rect">
            <a:avLst/>
          </a:prstGeom>
          <a:noFill/>
        </p:spPr>
        <p:txBody>
          <a:bodyPr wrap="square" rtlCol="0">
            <a:spAutoFit/>
          </a:bodyPr>
          <a:lstStyle/>
          <a:p>
            <a:pPr algn="l"/>
            <a:r>
              <a:rPr lang="es-CR" sz="1400" dirty="0"/>
              <a:t>*Requisitos consignados en el </a:t>
            </a:r>
            <a:r>
              <a:rPr lang="es-CR" sz="1400" b="1" dirty="0"/>
              <a:t>Decreto Ejecutivo N</a:t>
            </a:r>
            <a:r>
              <a:rPr lang="es-CR" sz="1400" dirty="0"/>
              <a:t>°</a:t>
            </a:r>
            <a:r>
              <a:rPr lang="es-CR" sz="1400" b="1" i="0" u="none" strike="noStrike" baseline="0" dirty="0">
                <a:solidFill>
                  <a:srgbClr val="000000"/>
                </a:solidFill>
              </a:rPr>
              <a:t>43390-MP-MCM</a:t>
            </a:r>
            <a:r>
              <a:rPr lang="es-CR" sz="1400" i="0" u="none" strike="noStrike" baseline="0" dirty="0">
                <a:solidFill>
                  <a:srgbClr val="000000"/>
                </a:solidFill>
              </a:rPr>
              <a:t> </a:t>
            </a:r>
            <a:endParaRPr lang="es-CR" sz="1400" dirty="0"/>
          </a:p>
          <a:p>
            <a:r>
              <a:rPr lang="es-CR" sz="1400" b="1" dirty="0"/>
              <a:t>  </a:t>
            </a:r>
            <a:endParaRPr lang="es-CR" sz="1400" dirty="0"/>
          </a:p>
        </p:txBody>
      </p:sp>
      <p:sp>
        <p:nvSpPr>
          <p:cNvPr id="4" name="CuadroTexto 3">
            <a:extLst>
              <a:ext uri="{FF2B5EF4-FFF2-40B4-BE49-F238E27FC236}">
                <a16:creationId xmlns:a16="http://schemas.microsoft.com/office/drawing/2014/main" id="{7F71E9B1-BD13-412C-A7D6-9930D53BA2DE}"/>
              </a:ext>
            </a:extLst>
          </p:cNvPr>
          <p:cNvSpPr txBox="1"/>
          <p:nvPr/>
        </p:nvSpPr>
        <p:spPr>
          <a:xfrm>
            <a:off x="395535" y="236976"/>
            <a:ext cx="8496945" cy="6167971"/>
          </a:xfrm>
          <a:prstGeom prst="rect">
            <a:avLst/>
          </a:prstGeom>
          <a:noFill/>
        </p:spPr>
        <p:txBody>
          <a:bodyPr wrap="square" rtlCol="0">
            <a:spAutoFit/>
          </a:bodyPr>
          <a:lstStyle/>
          <a:p>
            <a:pPr algn="ctr"/>
            <a:r>
              <a:rPr lang="es-CR" sz="2400" b="1" dirty="0"/>
              <a:t>Requisitos de ingreso a la Galería de las Mujeres del INAMU</a:t>
            </a:r>
          </a:p>
          <a:p>
            <a:endParaRPr lang="es-CR" b="1" dirty="0"/>
          </a:p>
          <a:p>
            <a:pPr algn="just"/>
            <a:r>
              <a:rPr lang="es-CR" dirty="0"/>
              <a:t>Podrán ingresar a la Galería de las Mujeres, aquellas mujeres vivas o fallecidas, que reúnan los siguientes requisitos:</a:t>
            </a:r>
          </a:p>
          <a:p>
            <a:endParaRPr lang="es-CR" dirty="0"/>
          </a:p>
          <a:p>
            <a:pPr marL="342900" indent="-342900">
              <a:buAutoNum type="arabicPeriod"/>
            </a:pPr>
            <a:r>
              <a:rPr lang="es-CR" dirty="0"/>
              <a:t>Ser ciudadana costarricense o residente extranjera, siempre y cuando haya residido en el país, por lo menos veinticinco años. </a:t>
            </a:r>
          </a:p>
          <a:p>
            <a:pPr marL="342900" indent="-342900">
              <a:buFontTx/>
              <a:buAutoNum type="arabicPeriod"/>
            </a:pPr>
            <a:r>
              <a:rPr lang="es-CR" dirty="0"/>
              <a:t>Haber contribuido al avance y la defensa de los derechos humanos de las mujeres, </a:t>
            </a:r>
            <a:r>
              <a:rPr lang="es-CR" sz="1800" dirty="0">
                <a:solidFill>
                  <a:srgbClr val="000000"/>
                </a:solidFill>
                <a:effectLst/>
                <a:ea typeface="Calibri" panose="020F0502020204030204" pitchFamily="34" charset="0"/>
                <a:cs typeface="Times New Roman" panose="02020603050405020304" pitchFamily="18" charset="0"/>
              </a:rPr>
              <a:t>en el ámbito local, regional o nacional, a través de al menos una de las siguientes acciones: </a:t>
            </a:r>
          </a:p>
          <a:p>
            <a:pPr marL="719138" indent="-358775">
              <a:buFont typeface="Arial" panose="020B0604020202020204" pitchFamily="34" charset="0"/>
              <a:buChar char="•"/>
            </a:pPr>
            <a:endParaRPr lang="es-CR" sz="1800" dirty="0">
              <a:solidFill>
                <a:srgbClr val="000000"/>
              </a:solidFill>
              <a:effectLst/>
              <a:ea typeface="Calibri" panose="020F0502020204030204" pitchFamily="34" charset="0"/>
              <a:cs typeface="Times New Roman" panose="02020603050405020304" pitchFamily="18" charset="0"/>
            </a:endParaRPr>
          </a:p>
          <a:p>
            <a:pPr marL="719138" indent="-358775" algn="just">
              <a:lnSpc>
                <a:spcPct val="107000"/>
              </a:lnSpc>
              <a:spcAft>
                <a:spcPts val="800"/>
              </a:spcAft>
              <a:buFont typeface="Arial" panose="020B0604020202020204" pitchFamily="34" charset="0"/>
              <a:buChar char="•"/>
            </a:pPr>
            <a:r>
              <a:rPr lang="es-C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Haber forjado luchas contra las barreras de la discriminación hacia las mujeres, mediante la ruptura y transformación de patrones socio-culturales que permitan avanzar hacia la igualdad y equidad entre mujeres y hombres, en cualquier ámbito del quehacer nacional. </a:t>
            </a:r>
            <a:endParaRPr lang="es-CR" sz="1800" dirty="0">
              <a:effectLst/>
              <a:latin typeface="Calibri" panose="020F0502020204030204" pitchFamily="34" charset="0"/>
              <a:ea typeface="Calibri" panose="020F0502020204030204" pitchFamily="34" charset="0"/>
              <a:cs typeface="Times New Roman" panose="02020603050405020304" pitchFamily="18" charset="0"/>
            </a:endParaRPr>
          </a:p>
          <a:p>
            <a:pPr marL="719138" indent="-358775" algn="just">
              <a:lnSpc>
                <a:spcPct val="107000"/>
              </a:lnSpc>
              <a:spcAft>
                <a:spcPts val="800"/>
              </a:spcAft>
              <a:buFont typeface="Arial" panose="020B0604020202020204" pitchFamily="34" charset="0"/>
              <a:buChar char="•"/>
            </a:pPr>
            <a:r>
              <a:rPr lang="es-C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Fortalecer la participación política y ciudadana de las mujeres y los principios democráticos de pluralidad y de convivencia social. </a:t>
            </a:r>
            <a:endParaRPr lang="es-CR" sz="1800" dirty="0">
              <a:effectLst/>
              <a:latin typeface="Calibri" panose="020F0502020204030204" pitchFamily="34" charset="0"/>
              <a:ea typeface="Calibri" panose="020F0502020204030204" pitchFamily="34" charset="0"/>
              <a:cs typeface="Times New Roman" panose="02020603050405020304" pitchFamily="18" charset="0"/>
            </a:endParaRPr>
          </a:p>
          <a:p>
            <a:pPr marL="719138" indent="-358775" algn="just">
              <a:lnSpc>
                <a:spcPct val="107000"/>
              </a:lnSpc>
              <a:spcAft>
                <a:spcPts val="800"/>
              </a:spcAft>
              <a:buFont typeface="Arial" panose="020B0604020202020204" pitchFamily="34" charset="0"/>
              <a:buChar char="•"/>
            </a:pPr>
            <a:r>
              <a:rPr lang="es-C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Impulsar el desarrollo económico, social y cultural de las mujeres.</a:t>
            </a:r>
            <a:endParaRPr lang="es-C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s-CR" dirty="0"/>
          </a:p>
          <a:p>
            <a:endParaRPr lang="es-CR" b="1" dirty="0"/>
          </a:p>
        </p:txBody>
      </p:sp>
    </p:spTree>
    <p:extLst>
      <p:ext uri="{BB962C8B-B14F-4D97-AF65-F5344CB8AC3E}">
        <p14:creationId xmlns:p14="http://schemas.microsoft.com/office/powerpoint/2010/main" val="37615045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p:cNvSpPr txBox="1"/>
          <p:nvPr/>
        </p:nvSpPr>
        <p:spPr>
          <a:xfrm>
            <a:off x="288032" y="6453336"/>
            <a:ext cx="8748464" cy="523220"/>
          </a:xfrm>
          <a:prstGeom prst="rect">
            <a:avLst/>
          </a:prstGeom>
          <a:noFill/>
        </p:spPr>
        <p:txBody>
          <a:bodyPr wrap="square" rtlCol="0">
            <a:spAutoFit/>
          </a:bodyPr>
          <a:lstStyle/>
          <a:p>
            <a:r>
              <a:rPr lang="es-CR" sz="1400" dirty="0"/>
              <a:t>*Requisitos consignados en el </a:t>
            </a:r>
            <a:r>
              <a:rPr lang="es-CR" sz="1400" b="1" dirty="0"/>
              <a:t>Decreto Ejecutivo </a:t>
            </a:r>
            <a:r>
              <a:rPr lang="es-CR" sz="1400" b="1" dirty="0" err="1"/>
              <a:t>N°</a:t>
            </a:r>
            <a:r>
              <a:rPr lang="es-CR" sz="1400" b="1" i="0" u="none" strike="noStrike" baseline="0" dirty="0">
                <a:solidFill>
                  <a:srgbClr val="000000"/>
                </a:solidFill>
              </a:rPr>
              <a:t> 43390-MP-MCM</a:t>
            </a:r>
            <a:endParaRPr lang="es-CR" sz="1400" b="1" dirty="0"/>
          </a:p>
          <a:p>
            <a:r>
              <a:rPr lang="es-CR" sz="1400" b="1" dirty="0"/>
              <a:t>  </a:t>
            </a:r>
            <a:endParaRPr lang="es-CR" sz="1400" dirty="0"/>
          </a:p>
        </p:txBody>
      </p:sp>
      <p:sp>
        <p:nvSpPr>
          <p:cNvPr id="4" name="CuadroTexto 3">
            <a:extLst>
              <a:ext uri="{FF2B5EF4-FFF2-40B4-BE49-F238E27FC236}">
                <a16:creationId xmlns:a16="http://schemas.microsoft.com/office/drawing/2014/main" id="{7F71E9B1-BD13-412C-A7D6-9930D53BA2DE}"/>
              </a:ext>
            </a:extLst>
          </p:cNvPr>
          <p:cNvSpPr txBox="1"/>
          <p:nvPr/>
        </p:nvSpPr>
        <p:spPr>
          <a:xfrm>
            <a:off x="467544" y="188640"/>
            <a:ext cx="7830617" cy="7372083"/>
          </a:xfrm>
          <a:prstGeom prst="rect">
            <a:avLst/>
          </a:prstGeom>
          <a:noFill/>
        </p:spPr>
        <p:txBody>
          <a:bodyPr wrap="square" rtlCol="0">
            <a:spAutoFit/>
          </a:bodyPr>
          <a:lstStyle/>
          <a:p>
            <a:pPr algn="ctr"/>
            <a:r>
              <a:rPr lang="es-CR" sz="2000" b="1" dirty="0"/>
              <a:t>Requisitos que se deben presentar para la postulación de ingreso a la Galería de las Mujeres del INAMU</a:t>
            </a:r>
          </a:p>
          <a:p>
            <a:endParaRPr lang="es-CR" b="1" dirty="0"/>
          </a:p>
          <a:p>
            <a:r>
              <a:rPr lang="es-MX" sz="1600" dirty="0"/>
              <a:t>Para cada postulación, se deberá aportar de manera física o digital:</a:t>
            </a:r>
          </a:p>
          <a:p>
            <a:endParaRPr lang="es-MX" sz="1600" dirty="0"/>
          </a:p>
          <a:p>
            <a:pPr marL="342900" lvl="0" indent="-342900" algn="just">
              <a:lnSpc>
                <a:spcPct val="107000"/>
              </a:lnSpc>
              <a:spcAft>
                <a:spcPts val="835"/>
              </a:spcAft>
              <a:buFont typeface="+mj-lt"/>
              <a:buAutoNum type="alphaLcPeriod"/>
            </a:pPr>
            <a:r>
              <a:rPr lang="es-CR"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Currículo vitae u hoja de vida de la persona postulada. </a:t>
            </a:r>
            <a:endParaRPr lang="es-CR"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35"/>
              </a:spcAft>
              <a:buFont typeface="+mj-lt"/>
              <a:buAutoNum type="alphaLcPeriod"/>
            </a:pPr>
            <a:r>
              <a:rPr lang="es-CR"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Completar el formulario de postulación. </a:t>
            </a:r>
            <a:endParaRPr lang="es-CR"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35"/>
              </a:spcAft>
              <a:buFont typeface="+mj-lt"/>
              <a:buAutoNum type="alphaLcPeriod"/>
            </a:pPr>
            <a:r>
              <a:rPr lang="es-CR"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Documentación que respalde la información suministrada en el formulario de postulación (artículos o recortes de periódicos; títulos académicos, de reconocimiento o participación; certificaciones; testimonios; materiales audiovisuales como videos, audios, documentales, fotografías y similares). En caso de contar con poca documentación de respaldo, se debe justificar de forma detallada los inconvenientes existentes para aportar la información solicitada. </a:t>
            </a:r>
            <a:endParaRPr lang="es-CR"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35"/>
              </a:spcAft>
              <a:buFont typeface="+mj-lt"/>
              <a:buAutoNum type="alphaLcPeriod"/>
            </a:pPr>
            <a:r>
              <a:rPr lang="es-CR"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Fotografía de la mujer postulada, en alta resolución a blanco y negro para ser ampliada. En caso de postulación de una mujer fallecida, debe presentarse autorización firmada por una persona heredera legítima, conforme lo establecido en el artículo 572 del Código Civil. </a:t>
            </a:r>
          </a:p>
          <a:p>
            <a:pPr marL="342900" lvl="0" indent="-342900" algn="just">
              <a:lnSpc>
                <a:spcPct val="107000"/>
              </a:lnSpc>
              <a:spcAft>
                <a:spcPts val="835"/>
              </a:spcAft>
              <a:buFont typeface="+mj-lt"/>
              <a:buAutoNum type="alphaLcPeriod"/>
            </a:pPr>
            <a:r>
              <a:rPr lang="es-CR"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Una declaración jurada que de fe de que los hechos narrados en la postulación son verídicos. El documento debe enlistar los documentos presentados en la postulación. Esta declaración podrá ser física o digital. La firma de la declaración jurada, deberá estar autenticada por un/a notario/a público en ejercicio de la profesión. </a:t>
            </a:r>
            <a:endParaRPr lang="es-CR"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mj-lt"/>
              <a:buAutoNum type="alphaLcPeriod"/>
            </a:pPr>
            <a:endParaRPr lang="es-CR"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endParaRPr lang="es-MX" sz="1600" dirty="0"/>
          </a:p>
          <a:p>
            <a:pPr algn="just"/>
            <a:endParaRPr lang="es-MX" dirty="0"/>
          </a:p>
          <a:p>
            <a:pPr algn="just"/>
            <a:endParaRPr lang="es-MX" dirty="0"/>
          </a:p>
        </p:txBody>
      </p:sp>
    </p:spTree>
    <p:extLst>
      <p:ext uri="{BB962C8B-B14F-4D97-AF65-F5344CB8AC3E}">
        <p14:creationId xmlns:p14="http://schemas.microsoft.com/office/powerpoint/2010/main" val="3831186163"/>
      </p:ext>
    </p:extLst>
  </p:cSld>
  <p:clrMapOvr>
    <a:masterClrMapping/>
  </p:clrMapOvr>
</p:sld>
</file>

<file path=ppt/theme/theme1.xml><?xml version="1.0" encoding="utf-8"?>
<a:theme xmlns:a="http://schemas.openxmlformats.org/drawingml/2006/main" name="Retrospecció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Retrospección">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ción">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ac97bb9e-23e5-4fc6-9ee6-c72095f73f5a" xsi:nil="true"/>
    <lcf76f155ced4ddcb4097134ff3c332f xmlns="08002469-6471-4637-852e-0fe0086cf2c9">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o" ma:contentTypeID="0x010100DE76BEDDFD566648BFF0460CF04370F7" ma:contentTypeVersion="18" ma:contentTypeDescription="Crear nuevo documento." ma:contentTypeScope="" ma:versionID="8c876770b0e4ff9ad842d08581934126">
  <xsd:schema xmlns:xsd="http://www.w3.org/2001/XMLSchema" xmlns:xs="http://www.w3.org/2001/XMLSchema" xmlns:p="http://schemas.microsoft.com/office/2006/metadata/properties" xmlns:ns2="ac97bb9e-23e5-4fc6-9ee6-c72095f73f5a" xmlns:ns3="08002469-6471-4637-852e-0fe0086cf2c9" targetNamespace="http://schemas.microsoft.com/office/2006/metadata/properties" ma:root="true" ma:fieldsID="13830821cf7be8845f2b756ff3d3ba99" ns2:_="" ns3:_="">
    <xsd:import namespace="ac97bb9e-23e5-4fc6-9ee6-c72095f73f5a"/>
    <xsd:import namespace="08002469-6471-4637-852e-0fe0086cf2c9"/>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AutoKeyPoints" minOccurs="0"/>
                <xsd:element ref="ns3:MediaServiceKeyPoints" minOccurs="0"/>
                <xsd:element ref="ns3:MediaServiceLocation" minOccurs="0"/>
                <xsd:element ref="ns3:MediaLengthInSeconds" minOccurs="0"/>
                <xsd:element ref="ns3:lcf76f155ced4ddcb4097134ff3c332f" minOccurs="0"/>
                <xsd:element ref="ns2: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c97bb9e-23e5-4fc6-9ee6-c72095f73f5a" elementFormDefault="qualified">
    <xsd:import namespace="http://schemas.microsoft.com/office/2006/documentManagement/types"/>
    <xsd:import namespace="http://schemas.microsoft.com/office/infopath/2007/PartnerControls"/>
    <xsd:element name="SharedWithUsers" ma:index="8" nillable="true" ma:displayName="Compartido con"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Detalles de uso compartido" ma:description="" ma:internalName="SharedWithDetails" ma:readOnly="true">
      <xsd:simpleType>
        <xsd:restriction base="dms:Note">
          <xsd:maxLength value="255"/>
        </xsd:restriction>
      </xsd:simpleType>
    </xsd:element>
    <xsd:element name="TaxCatchAll" ma:index="23" nillable="true" ma:displayName="Taxonomy Catch All Column" ma:hidden="true" ma:list="{b480f5af-a195-4f01-9ff3-f7c2d5f07d37}" ma:internalName="TaxCatchAll" ma:showField="CatchAllData" ma:web="ac97bb9e-23e5-4fc6-9ee6-c72095f73f5a">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08002469-6471-4637-852e-0fe0086cf2c9"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Etiquetas de imagen" ma:readOnly="false" ma:fieldId="{5cf76f15-5ced-4ddc-b409-7134ff3c332f}" ma:taxonomyMulti="true" ma:sspId="a0b5cf01-68cb-42b8-8f51-70862555a24d"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8358E64-8850-48F3-A035-562BBA6ED836}">
  <ds:schemaRefs>
    <ds:schemaRef ds:uri="http://schemas.microsoft.com/office/2006/documentManagement/types"/>
    <ds:schemaRef ds:uri="http://schemas.microsoft.com/office/infopath/2007/PartnerControls"/>
    <ds:schemaRef ds:uri="http://purl.org/dc/dcmitype/"/>
    <ds:schemaRef ds:uri="http://purl.org/dc/elements/1.1/"/>
    <ds:schemaRef ds:uri="http://www.w3.org/XML/1998/namespace"/>
    <ds:schemaRef ds:uri="http://schemas.microsoft.com/office/2006/metadata/properties"/>
    <ds:schemaRef ds:uri="http://schemas.openxmlformats.org/package/2006/metadata/core-properties"/>
    <ds:schemaRef ds:uri="http://purl.org/dc/terms/"/>
    <ds:schemaRef ds:uri="81531107-9336-45e0-8361-0d8b09c63c97"/>
    <ds:schemaRef ds:uri="ac97bb9e-23e5-4fc6-9ee6-c72095f73f5a"/>
    <ds:schemaRef ds:uri="08002469-6471-4637-852e-0fe0086cf2c9"/>
  </ds:schemaRefs>
</ds:datastoreItem>
</file>

<file path=customXml/itemProps2.xml><?xml version="1.0" encoding="utf-8"?>
<ds:datastoreItem xmlns:ds="http://schemas.openxmlformats.org/officeDocument/2006/customXml" ds:itemID="{441A43FD-0E85-4286-8665-52A8CBEF1DBB}">
  <ds:schemaRefs>
    <ds:schemaRef ds:uri="http://schemas.microsoft.com/sharepoint/v3/contenttype/forms"/>
  </ds:schemaRefs>
</ds:datastoreItem>
</file>

<file path=customXml/itemProps3.xml><?xml version="1.0" encoding="utf-8"?>
<ds:datastoreItem xmlns:ds="http://schemas.openxmlformats.org/officeDocument/2006/customXml" ds:itemID="{A4DB6925-176E-4426-82FA-CD697968214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c97bb9e-23e5-4fc6-9ee6-c72095f73f5a"/>
    <ds:schemaRef ds:uri="08002469-6471-4637-852e-0fe0086cf2c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Retrospect</Template>
  <TotalTime>7102</TotalTime>
  <Words>583</Words>
  <Application>Microsoft Office PowerPoint</Application>
  <PresentationFormat>Presentación en pantalla (4:3)</PresentationFormat>
  <Paragraphs>35</Paragraphs>
  <Slides>3</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3</vt:i4>
      </vt:variant>
    </vt:vector>
  </HeadingPairs>
  <TitlesOfParts>
    <vt:vector size="7" baseType="lpstr">
      <vt:lpstr>Arial</vt:lpstr>
      <vt:lpstr>Calibri</vt:lpstr>
      <vt:lpstr>Calibri Light</vt:lpstr>
      <vt:lpstr>Retrospección</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epiedra</dc:creator>
  <cp:lastModifiedBy>Zelenia Rodriguez Morales</cp:lastModifiedBy>
  <cp:revision>587</cp:revision>
  <cp:lastPrinted>2015-09-09T20:39:20Z</cp:lastPrinted>
  <dcterms:created xsi:type="dcterms:W3CDTF">2011-12-06T15:28:09Z</dcterms:created>
  <dcterms:modified xsi:type="dcterms:W3CDTF">2024-04-22T18:26:47Z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0x010100DE76BEDDFD566648BFF0460CF04370F7</vt:lpwstr>
  </property>
  <property fmtid="{D5CDD505-2E9C-101B-9397-08002B2CF9AE}" pid="3" name="MediaServiceImageTags">
    <vt:lpwstr/>
  </property>
</Properties>
</file>